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3" r:id="rId2"/>
    <p:sldMasterId id="2147483685" r:id="rId3"/>
  </p:sldMasterIdLst>
  <p:notesMasterIdLst>
    <p:notesMasterId r:id="rId31"/>
  </p:notesMasterIdLst>
  <p:handoutMasterIdLst>
    <p:handoutMasterId r:id="rId32"/>
  </p:handoutMasterIdLst>
  <p:sldIdLst>
    <p:sldId id="394" r:id="rId4"/>
    <p:sldId id="395" r:id="rId5"/>
    <p:sldId id="396" r:id="rId6"/>
    <p:sldId id="445" r:id="rId7"/>
    <p:sldId id="397" r:id="rId8"/>
    <p:sldId id="398" r:id="rId9"/>
    <p:sldId id="447" r:id="rId10"/>
    <p:sldId id="399" r:id="rId11"/>
    <p:sldId id="444" r:id="rId12"/>
    <p:sldId id="406" r:id="rId13"/>
    <p:sldId id="414" r:id="rId14"/>
    <p:sldId id="452" r:id="rId15"/>
    <p:sldId id="460" r:id="rId16"/>
    <p:sldId id="413" r:id="rId17"/>
    <p:sldId id="425" r:id="rId18"/>
    <p:sldId id="410" r:id="rId19"/>
    <p:sldId id="459" r:id="rId20"/>
    <p:sldId id="411" r:id="rId21"/>
    <p:sldId id="415" r:id="rId22"/>
    <p:sldId id="416" r:id="rId23"/>
    <p:sldId id="417" r:id="rId24"/>
    <p:sldId id="418" r:id="rId25"/>
    <p:sldId id="420" r:id="rId26"/>
    <p:sldId id="455" r:id="rId27"/>
    <p:sldId id="456" r:id="rId28"/>
    <p:sldId id="352" r:id="rId29"/>
    <p:sldId id="458" r:id="rId3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A010"/>
    <a:srgbClr val="F1C341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14" autoAdjust="0"/>
    <p:restoredTop sz="94595" autoAdjust="0"/>
  </p:normalViewPr>
  <p:slideViewPr>
    <p:cSldViewPr>
      <p:cViewPr varScale="1">
        <p:scale>
          <a:sx n="67" d="100"/>
          <a:sy n="67" d="100"/>
        </p:scale>
        <p:origin x="-608" y="-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54" d="100"/>
          <a:sy n="54" d="100"/>
        </p:scale>
        <p:origin x="2820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3/4/2017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g>
</file>

<file path=ppt/media/image27.png>
</file>

<file path=ppt/media/image28.jpe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jpeg>
</file>

<file path=ppt/media/image37.jpe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e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68.png>
</file>

<file path=ppt/media/image69.png>
</file>

<file path=ppt/media/image7.jpeg>
</file>

<file path=ppt/media/image70.png>
</file>

<file path=ppt/media/image71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3/4/2017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61463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800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66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958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540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3/4/2017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39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3/4/2017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70402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492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56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bg-BG" sz="6600" b="1" dirty="0" smtClean="0">
                <a:solidFill>
                  <a:srgbClr val="F3BE60"/>
                </a:solidFill>
              </a:rPr>
              <a:t>Въпроси</a:t>
            </a:r>
            <a:r>
              <a:rPr lang="en-US" sz="6600" b="1" dirty="0" smtClean="0">
                <a:solidFill>
                  <a:srgbClr val="F3BE60"/>
                </a:solidFill>
              </a:rPr>
              <a:t>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719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3/4/2017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3/4/2017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95076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hyperlink" Target="https://judge.softuni.bg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hyperlink" Target="https://judge.softuni.b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5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jpeg"/><Relationship Id="rId7" Type="http://schemas.openxmlformats.org/officeDocument/2006/relationships/image" Target="../media/image44.pn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10" Type="http://schemas.openxmlformats.org/officeDocument/2006/relationships/image" Target="../media/image47.png"/><Relationship Id="rId4" Type="http://schemas.openxmlformats.org/officeDocument/2006/relationships/image" Target="../media/image41.jpeg"/><Relationship Id="rId9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programming-basic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hyperlink" Target="https://softuni.bg/forum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roprogramming.info/intro-csharp-book/" TargetMode="External"/><Relationship Id="rId2" Type="http://schemas.openxmlformats.org/officeDocument/2006/relationships/hyperlink" Target="http://www.introprogramming.inf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jpeg"/><Relationship Id="rId4" Type="http://schemas.openxmlformats.org/officeDocument/2006/relationships/image" Target="../media/image5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59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programming-basics/" TargetMode="External"/><Relationship Id="rId21" Type="http://schemas.openxmlformats.org/officeDocument/2006/relationships/image" Target="../media/image63.png"/><Relationship Id="rId7" Type="http://schemas.openxmlformats.org/officeDocument/2006/relationships/image" Target="../media/image56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61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58.png"/><Relationship Id="rId5" Type="http://schemas.openxmlformats.org/officeDocument/2006/relationships/image" Target="../media/image55.png"/><Relationship Id="rId15" Type="http://schemas.openxmlformats.org/officeDocument/2006/relationships/image" Target="../media/image60.png"/><Relationship Id="rId23" Type="http://schemas.openxmlformats.org/officeDocument/2006/relationships/image" Target="../media/image64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62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57.png"/><Relationship Id="rId14" Type="http://schemas.openxmlformats.org/officeDocument/2006/relationships/hyperlink" Target="http://www.indeavr.com/" TargetMode="External"/><Relationship Id="rId22" Type="http://schemas.openxmlformats.org/officeDocument/2006/relationships/hyperlink" Target="http://www.telenor.bg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intro-csharp-book/" TargetMode="External"/><Relationship Id="rId4" Type="http://schemas.openxmlformats.org/officeDocument/2006/relationships/hyperlink" Target="http://www.introprogramming.info/intro-java-book/" TargetMode="Externa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13" Type="http://schemas.openxmlformats.org/officeDocument/2006/relationships/image" Target="../media/image70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9.png"/><Relationship Id="rId12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69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s://softuni.bg/forum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8.png"/><Relationship Id="rId14" Type="http://schemas.openxmlformats.org/officeDocument/2006/relationships/image" Target="../media/image7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1066800"/>
            <a:ext cx="7896651" cy="1171552"/>
          </a:xfrm>
        </p:spPr>
        <p:txBody>
          <a:bodyPr>
            <a:normAutofit fontScale="90000"/>
          </a:bodyPr>
          <a:lstStyle/>
          <a:p>
            <a:r>
              <a:rPr lang="bg-BG" dirty="0" smtClean="0"/>
              <a:t>Основи на програмирането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094122" y="2270099"/>
            <a:ext cx="7382341" cy="854101"/>
          </a:xfrm>
        </p:spPr>
        <p:txBody>
          <a:bodyPr>
            <a:normAutofit/>
          </a:bodyPr>
          <a:lstStyle/>
          <a:p>
            <a:r>
              <a:rPr lang="bg-BG" dirty="0" smtClean="0"/>
              <a:t>Откриване на курса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528699"/>
            <a:ext cx="3187613" cy="525135"/>
          </a:xfrm>
        </p:spPr>
        <p:txBody>
          <a:bodyPr/>
          <a:lstStyle/>
          <a:p>
            <a:r>
              <a:rPr lang="bg-BG" noProof="1" smtClean="0"/>
              <a:t>СофтУни</a:t>
            </a:r>
            <a:endParaRPr lang="en-US" noProof="1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998598"/>
            <a:ext cx="3187614" cy="444343"/>
          </a:xfrm>
        </p:spPr>
        <p:txBody>
          <a:bodyPr/>
          <a:lstStyle/>
          <a:p>
            <a:r>
              <a:rPr lang="bg-BG" noProof="1" smtClean="0"/>
              <a:t>трейнърски</a:t>
            </a:r>
            <a:r>
              <a:rPr lang="bg-BG" dirty="0" smtClean="0"/>
              <a:t> екип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760412" y="5403725"/>
            <a:ext cx="3187613" cy="382788"/>
          </a:xfrm>
        </p:spPr>
        <p:txBody>
          <a:bodyPr/>
          <a:lstStyle/>
          <a:p>
            <a:r>
              <a:rPr lang="bg-BG" sz="2000" dirty="0" smtClean="0"/>
              <a:t>Софтуерен университет</a:t>
            </a:r>
            <a:endParaRPr lang="en-US" sz="20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60412" y="57442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</a:t>
            </a:r>
            <a:r>
              <a:rPr lang="en-US" sz="1800" dirty="0" smtClean="0">
                <a:hlinkClick r:id="rId3"/>
              </a:rPr>
              <a:t>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288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754539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4608781" y="3591968"/>
            <a:ext cx="2510495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bg-BG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Основи на </a:t>
            </a:r>
          </a:p>
          <a:p>
            <a:pPr algn="ctr">
              <a:lnSpc>
                <a:spcPct val="85000"/>
              </a:lnSpc>
            </a:pPr>
            <a:r>
              <a:rPr lang="bg-BG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програмирането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08717" y="4560808"/>
            <a:ext cx="5267746" cy="1611210"/>
          </a:xfrm>
          <a:prstGeom prst="rect">
            <a:avLst/>
          </a:prstGeom>
        </p:spPr>
      </p:pic>
      <p:pic>
        <p:nvPicPr>
          <p:cNvPr id="16" name="Picture 2" descr="D:\Downloads\ash-icons-vectors-644451_1280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0612" y="4998598"/>
            <a:ext cx="723601" cy="977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26398"/>
            <a:ext cx="8938472" cy="820600"/>
          </a:xfrm>
        </p:spPr>
        <p:txBody>
          <a:bodyPr/>
          <a:lstStyle/>
          <a:p>
            <a:r>
              <a:rPr lang="bg-BG" dirty="0" smtClean="0"/>
              <a:t>Основи на програмирането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681766"/>
            <a:ext cx="8938472" cy="719034"/>
          </a:xfrm>
        </p:spPr>
        <p:txBody>
          <a:bodyPr/>
          <a:lstStyle/>
          <a:p>
            <a:r>
              <a:rPr lang="bg-BG" dirty="0" smtClean="0"/>
              <a:t>Домашни</a:t>
            </a:r>
            <a:r>
              <a:rPr lang="bg-BG" smtClean="0"/>
              <a:t>, изпити </a:t>
            </a:r>
            <a:r>
              <a:rPr lang="bg-BG" dirty="0" smtClean="0"/>
              <a:t>и оценяване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850656" y="1028500"/>
            <a:ext cx="2411312" cy="3414124"/>
          </a:xfrm>
          <a:prstGeom prst="roundRect">
            <a:avLst>
              <a:gd name="adj" fmla="val 5518"/>
            </a:avLst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368" y="1384650"/>
            <a:ext cx="3817644" cy="2701824"/>
          </a:xfrm>
          <a:prstGeom prst="roundRect">
            <a:avLst>
              <a:gd name="adj" fmla="val 3945"/>
            </a:avLst>
          </a:prstGeom>
          <a:effectLst>
            <a:softEdge rad="63500"/>
          </a:effectLst>
        </p:spPr>
      </p:pic>
      <p:pic>
        <p:nvPicPr>
          <p:cNvPr id="3080" name="Picture 8" descr="https://softuni.bg/Files/UserFiles/ImageGallery/c-sharp-course-march-201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612" y="1448505"/>
            <a:ext cx="3879356" cy="2574114"/>
          </a:xfrm>
          <a:prstGeom prst="roundRect">
            <a:avLst>
              <a:gd name="adj" fmla="val 3945"/>
            </a:avLst>
          </a:prstGeom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17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Упражненията са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много важни</a:t>
            </a:r>
            <a:r>
              <a:rPr lang="en-US" dirty="0" smtClean="0"/>
              <a:t>!</a:t>
            </a:r>
          </a:p>
          <a:p>
            <a:pPr lvl="1"/>
            <a:r>
              <a:rPr lang="bg-BG" dirty="0" smtClean="0"/>
              <a:t>Програмирането се учи с писане,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много писане</a:t>
            </a:r>
            <a:r>
              <a:rPr lang="bg-BG" dirty="0" smtClean="0"/>
              <a:t>!</a:t>
            </a:r>
          </a:p>
          <a:p>
            <a:pPr lvl="1"/>
            <a:r>
              <a:rPr lang="bg-BG" dirty="0" smtClean="0"/>
              <a:t>Трябва да програмирате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всеки ден</a:t>
            </a:r>
            <a:r>
              <a:rPr lang="bg-BG" dirty="0" smtClean="0"/>
              <a:t>!</a:t>
            </a:r>
            <a:endParaRPr lang="en-US" dirty="0" smtClean="0"/>
          </a:p>
          <a:p>
            <a:r>
              <a:rPr lang="bg-BG" dirty="0" smtClean="0"/>
              <a:t>Във всяко учебно занятие има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задачи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bg-BG" dirty="0" smtClean="0"/>
              <a:t>Решаваме част от задачите в клас</a:t>
            </a:r>
            <a:endParaRPr lang="en-US" dirty="0" smtClean="0"/>
          </a:p>
          <a:p>
            <a:pPr lvl="1"/>
            <a:r>
              <a:rPr lang="bg-BG" dirty="0" smtClean="0"/>
              <a:t>Останалите остават за домашно</a:t>
            </a:r>
            <a:endParaRPr lang="en-US" dirty="0" smtClean="0"/>
          </a:p>
          <a:p>
            <a:r>
              <a:rPr lang="bg-BG" dirty="0" smtClean="0"/>
              <a:t>Решенията се качват в </a:t>
            </a:r>
            <a:r>
              <a:rPr lang="en-US" dirty="0" smtClean="0"/>
              <a:t>judge </a:t>
            </a:r>
            <a:r>
              <a:rPr lang="bg-BG" dirty="0" smtClean="0"/>
              <a:t>системата</a:t>
            </a:r>
            <a:r>
              <a:rPr lang="en-US" dirty="0"/>
              <a:t>: </a:t>
            </a:r>
            <a:r>
              <a:rPr lang="en-US" dirty="0" smtClean="0">
                <a:hlinkClick r:id="rId2"/>
              </a:rPr>
              <a:t>judge.softuni.bg</a:t>
            </a:r>
            <a:r>
              <a:rPr lang="en-US" dirty="0" smtClean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Упражнения и домашни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228012" y="2781000"/>
            <a:ext cx="3278324" cy="208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389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Срок за качване</a:t>
            </a:r>
            <a:r>
              <a:rPr lang="bg-BG" dirty="0" smtClean="0"/>
              <a:t> на решения в </a:t>
            </a:r>
            <a:r>
              <a:rPr lang="en-US" dirty="0" smtClean="0"/>
              <a:t>Judge</a:t>
            </a:r>
          </a:p>
          <a:p>
            <a:pPr lvl="1"/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дни</a:t>
            </a:r>
            <a:r>
              <a:rPr lang="bg-BG" dirty="0" smtClean="0"/>
              <a:t> след занятието</a:t>
            </a:r>
          </a:p>
          <a:p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22 март </a:t>
            </a:r>
            <a:r>
              <a:rPr lang="bg-BG" dirty="0" smtClean="0"/>
              <a:t>– краен срок след третото занятие</a:t>
            </a:r>
            <a:endParaRPr lang="bg-BG" dirty="0"/>
          </a:p>
          <a:p>
            <a:pPr lvl="1"/>
            <a:r>
              <a:rPr lang="bg-BG" dirty="0" smtClean="0"/>
              <a:t>Ако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НЕ </a:t>
            </a:r>
            <a:r>
              <a:rPr lang="bg-BG" dirty="0" smtClean="0"/>
              <a:t>са решени поне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80%</a:t>
            </a:r>
            <a:r>
              <a:rPr lang="bg-BG" dirty="0" smtClean="0"/>
              <a:t> от задачите, </a:t>
            </a:r>
          </a:p>
          <a:p>
            <a:pPr marL="377887" lvl="1" indent="0">
              <a:buNone/>
            </a:pPr>
            <a:r>
              <a:rPr lang="bg-BG" dirty="0" smtClean="0"/>
              <a:t>	студента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преминава в онлайн</a:t>
            </a:r>
            <a:r>
              <a:rPr lang="bg-BG" dirty="0" smtClean="0"/>
              <a:t> форма на обучение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Упражнения и </a:t>
            </a:r>
            <a:r>
              <a:rPr lang="bg-BG" dirty="0" smtClean="0"/>
              <a:t>домашни (</a:t>
            </a:r>
            <a:r>
              <a:rPr lang="bg-BG" dirty="0"/>
              <a:t>2</a:t>
            </a:r>
            <a:r>
              <a:rPr lang="bg-BG" dirty="0" smtClean="0"/>
              <a:t>)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456612" y="4495800"/>
            <a:ext cx="3278324" cy="208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7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13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bg-BG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Курсът „Основи на програмирането" завършва</a:t>
            </a:r>
            <a:br>
              <a:rPr lang="bg-BG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bg-BG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с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практически изпит </a:t>
            </a:r>
            <a:r>
              <a:rPr lang="bg-BG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– 7 май 2017 г.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bg-BG" sz="2400" dirty="0"/>
              <a:t>Срок ранно плащане – 20 март 2017 ( 50лв )</a:t>
            </a:r>
          </a:p>
          <a:p>
            <a:pPr lvl="0">
              <a:lnSpc>
                <a:spcPct val="100000"/>
              </a:lnSpc>
            </a:pP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6 задачи </a:t>
            </a:r>
            <a:r>
              <a:rPr lang="bg-BG" dirty="0" smtClean="0"/>
              <a:t>за 4 часа с </a:t>
            </a:r>
            <a:r>
              <a:rPr lang="en-US" dirty="0" smtClean="0"/>
              <a:t>judge </a:t>
            </a:r>
            <a:r>
              <a:rPr lang="bg-BG" dirty="0" smtClean="0"/>
              <a:t>система</a:t>
            </a:r>
            <a:endParaRPr lang="en-US" dirty="0" smtClean="0"/>
          </a:p>
          <a:p>
            <a:pPr marL="800100" lvl="1" indent="-422275">
              <a:lnSpc>
                <a:spcPct val="100000"/>
              </a:lnSpc>
              <a:buFont typeface="+mj-lt"/>
              <a:buAutoNum type="arabicPeriod"/>
            </a:pPr>
            <a:r>
              <a:rPr lang="bg-BG" sz="2400" dirty="0" smtClean="0"/>
              <a:t>Задача </a:t>
            </a:r>
            <a:r>
              <a:rPr lang="bg-BG" sz="2400" dirty="0"/>
              <a:t>с прости сметки (без проверки)</a:t>
            </a:r>
            <a:endParaRPr lang="en-US" sz="2400" dirty="0"/>
          </a:p>
          <a:p>
            <a:pPr marL="800100" lvl="1" indent="-422275">
              <a:lnSpc>
                <a:spcPct val="100000"/>
              </a:lnSpc>
              <a:buFont typeface="+mj-lt"/>
              <a:buAutoNum type="arabicPeriod"/>
            </a:pPr>
            <a:r>
              <a:rPr lang="bg-BG" sz="2400" dirty="0"/>
              <a:t>Задача с единична проверка</a:t>
            </a:r>
            <a:endParaRPr lang="en-US" sz="2400" dirty="0"/>
          </a:p>
          <a:p>
            <a:pPr marL="800100" lvl="1" indent="-422275">
              <a:lnSpc>
                <a:spcPct val="100000"/>
              </a:lnSpc>
              <a:buFont typeface="+mj-lt"/>
              <a:buAutoNum type="arabicPeriod"/>
            </a:pPr>
            <a:r>
              <a:rPr lang="bg-BG" sz="2400" dirty="0"/>
              <a:t>Задача с по-сложни проверки</a:t>
            </a:r>
            <a:endParaRPr lang="en-US" sz="2400" dirty="0"/>
          </a:p>
          <a:p>
            <a:pPr marL="800100" lvl="1" indent="-422275">
              <a:lnSpc>
                <a:spcPct val="100000"/>
              </a:lnSpc>
              <a:buFont typeface="+mj-lt"/>
              <a:buAutoNum type="arabicPeriod"/>
            </a:pPr>
            <a:r>
              <a:rPr lang="bg-BG" sz="2400" dirty="0"/>
              <a:t>Задача с единичен цикъл</a:t>
            </a:r>
            <a:endParaRPr lang="en-US" sz="2400" dirty="0"/>
          </a:p>
          <a:p>
            <a:pPr marL="800100" lvl="1" indent="-422275">
              <a:lnSpc>
                <a:spcPct val="100000"/>
              </a:lnSpc>
              <a:buFont typeface="+mj-lt"/>
              <a:buAutoNum type="arabicPeriod"/>
            </a:pPr>
            <a:r>
              <a:rPr lang="bg-BG" sz="2400" dirty="0"/>
              <a:t>Задача за чертане на фигурка на конзолата</a:t>
            </a:r>
            <a:endParaRPr lang="en-US" sz="2400" dirty="0"/>
          </a:p>
          <a:p>
            <a:pPr marL="800100" lvl="1" indent="-422275">
              <a:lnSpc>
                <a:spcPct val="100000"/>
              </a:lnSpc>
              <a:buFont typeface="+mj-lt"/>
              <a:buAutoNum type="arabicPeriod"/>
            </a:pPr>
            <a:r>
              <a:rPr lang="bg-BG" sz="2400" dirty="0"/>
              <a:t>Задача с по-сложни </a:t>
            </a:r>
            <a:r>
              <a:rPr lang="bg-BG" sz="2400" dirty="0" smtClean="0"/>
              <a:t>цикли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Практически изпит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37614" y="1809760"/>
            <a:ext cx="2607242" cy="1872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837612" y="4292560"/>
            <a:ext cx="2607243" cy="187964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9237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Всички изпити и домашни се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тестват автоматизирано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bg-BG" dirty="0" smtClean="0"/>
              <a:t>През онлайн </a:t>
            </a:r>
            <a:r>
              <a:rPr lang="en-US" dirty="0" smtClean="0"/>
              <a:t>judge </a:t>
            </a:r>
            <a:r>
              <a:rPr lang="bg-BG" dirty="0" smtClean="0"/>
              <a:t>система: </a:t>
            </a:r>
            <a:r>
              <a:rPr lang="en-US" dirty="0">
                <a:hlinkClick r:id="rId2"/>
              </a:rPr>
              <a:t>judge.softuni.bg</a:t>
            </a:r>
            <a:endParaRPr lang="en-US" dirty="0" smtClean="0"/>
          </a:p>
          <a:p>
            <a:pPr lvl="1"/>
            <a:r>
              <a:rPr lang="bg-BG" dirty="0" smtClean="0"/>
              <a:t>Ще я ползвате на всяко учебно занятие</a:t>
            </a:r>
            <a:endParaRPr lang="en-US" dirty="0" smtClean="0"/>
          </a:p>
          <a:p>
            <a:pPr lvl="1"/>
            <a:r>
              <a:rPr lang="bg-BG" dirty="0" smtClean="0"/>
              <a:t>Влиза се с вашия </a:t>
            </a:r>
            <a:r>
              <a:rPr lang="en-US" dirty="0" smtClean="0">
                <a:hlinkClick r:id="rId3"/>
              </a:rPr>
              <a:t>softuni.bg</a:t>
            </a:r>
            <a:r>
              <a:rPr lang="en-US" dirty="0" smtClean="0"/>
              <a:t> </a:t>
            </a:r>
            <a:r>
              <a:rPr lang="bg-BG" dirty="0" smtClean="0"/>
              <a:t>акаунт</a:t>
            </a:r>
            <a:endParaRPr lang="en-US" dirty="0" smtClean="0"/>
          </a:p>
          <a:p>
            <a:r>
              <a:rPr lang="bg-BG" dirty="0" smtClean="0"/>
              <a:t>Как работи тестването в</a:t>
            </a:r>
            <a:r>
              <a:rPr lang="en-US" dirty="0" smtClean="0"/>
              <a:t> judge </a:t>
            </a:r>
            <a:r>
              <a:rPr lang="bg-BG" dirty="0" smtClean="0"/>
              <a:t>системата</a:t>
            </a:r>
            <a:r>
              <a:rPr lang="en-US" dirty="0" smtClean="0"/>
              <a:t>?</a:t>
            </a:r>
          </a:p>
          <a:p>
            <a:pPr lvl="1"/>
            <a:r>
              <a:rPr lang="bg-BG" dirty="0" smtClean="0"/>
              <a:t>Качвате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сорс кода </a:t>
            </a:r>
            <a:r>
              <a:rPr lang="bg-BG" dirty="0" smtClean="0"/>
              <a:t>(</a:t>
            </a:r>
            <a:r>
              <a:rPr lang="en-US" dirty="0" smtClean="0"/>
              <a:t>Java </a:t>
            </a:r>
            <a:r>
              <a:rPr lang="bg-BG" dirty="0" smtClean="0"/>
              <a:t>програма)</a:t>
            </a:r>
            <a:endParaRPr lang="en-US" dirty="0" smtClean="0"/>
          </a:p>
          <a:p>
            <a:pPr lvl="1"/>
            <a:r>
              <a:rPr lang="bg-BG" dirty="0" smtClean="0"/>
              <a:t>Програмата се тества с поредица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тестове</a:t>
            </a:r>
          </a:p>
          <a:p>
            <a:pPr lvl="1"/>
            <a:r>
              <a:rPr lang="bg-BG" dirty="0" smtClean="0"/>
              <a:t>За всеки успешен тест получавате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точки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Система за онлайн оценяване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58067" y="4093586"/>
            <a:ext cx="3041793" cy="22786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4229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Напишете програма, която въвежда число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 smtClean="0"/>
              <a:t> (1 ≤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dirty="0" smtClean="0"/>
              <a:t> ≤ 100) </a:t>
            </a:r>
            <a:r>
              <a:rPr lang="bg-BG" dirty="0" smtClean="0"/>
              <a:t>и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печата коледна елха </a:t>
            </a:r>
            <a:r>
              <a:rPr lang="bg-BG" dirty="0" smtClean="0"/>
              <a:t>с размер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bg-BG" dirty="0" smtClean="0"/>
              <a:t> като в примерите по-долу: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Примерна изпитна задача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335991" y="2667000"/>
            <a:ext cx="1447800" cy="3096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2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* | 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 | **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990" y="2667000"/>
            <a:ext cx="1752600" cy="3096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3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* | 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** | 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 | ***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061531" y="2668487"/>
            <a:ext cx="2443081" cy="30945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5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* | 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** | 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*** | ***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**** | ****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***** | *****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84212" y="2667000"/>
            <a:ext cx="1117600" cy="3096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1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| *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461791" y="2667000"/>
            <a:ext cx="2088000" cy="30945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bg-BG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| 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 | 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 | ***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****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****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3724" y="6049028"/>
            <a:ext cx="1064887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600" dirty="0" smtClean="0"/>
              <a:t>Пращане</a:t>
            </a:r>
            <a:r>
              <a:rPr lang="en-US" sz="2600" dirty="0" smtClean="0"/>
              <a:t> </a:t>
            </a:r>
            <a:r>
              <a:rPr lang="bg-BG" sz="2600" dirty="0" smtClean="0"/>
              <a:t>на решения: </a:t>
            </a:r>
            <a:r>
              <a:rPr lang="en-US" sz="2600" dirty="0" smtClean="0">
                <a:hlinkClick r:id="rId3"/>
              </a:rPr>
              <a:t>https</a:t>
            </a:r>
            <a:r>
              <a:rPr lang="en-US" sz="2600" dirty="0">
                <a:hlinkClick r:id="rId3"/>
              </a:rPr>
              <a:t>://</a:t>
            </a:r>
            <a:r>
              <a:rPr lang="en-US" sz="2600" dirty="0" smtClean="0">
                <a:hlinkClick r:id="rId3"/>
              </a:rPr>
              <a:t>judge.softuni.bg/Contests/Practice/Index/155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9286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Примерна изпитна задача – решение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60414" y="1231310"/>
            <a:ext cx="10667998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/>
          <a:p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main(String[] args)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bg-BG" sz="2100" b="1" noProof="1" smtClean="0">
              <a:solidFill>
                <a:srgbClr val="FBEEE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endParaRPr lang="en-US" sz="2100" b="1" noProof="1">
              <a:solidFill>
                <a:srgbClr val="FBEEE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Scanner scanner = 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Scanner(System.in);</a:t>
            </a:r>
          </a:p>
          <a:p>
            <a:endParaRPr lang="en-US" sz="2100" b="1" noProof="1">
              <a:solidFill>
                <a:srgbClr val="FBEEE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Integer.parseInt(console.nextLine());</a:t>
            </a:r>
            <a:endParaRPr lang="bg-BG" sz="2100" b="1" noProof="1" smtClean="0">
              <a:solidFill>
                <a:srgbClr val="FBEEE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endParaRPr lang="en-US" sz="2100" b="1" noProof="1">
              <a:solidFill>
                <a:srgbClr val="FBEEE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i = 0; i &lt;= n; i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++)</a:t>
            </a:r>
            <a:r>
              <a:rPr lang="bg-BG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100" b="1" noProof="1">
              <a:solidFill>
                <a:srgbClr val="FBEEE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asterisks = new String(new char[i]).replace("\0", "*");</a:t>
            </a: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spaces = new String(new char[n-i]).replace("\0", " ");</a:t>
            </a: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System.out.printf(spaces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System.out.printf(asterisks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System.out.printf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 | ");</a:t>
            </a: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System.out.printf(asterisks);</a:t>
            </a: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</a:t>
            </a:r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System.out.println(spaces);</a:t>
            </a:r>
          </a:p>
          <a:p>
            <a:r>
              <a:rPr lang="en-US" sz="2100" b="1" noProof="1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r>
              <a:rPr lang="en-US" sz="2100" b="1" noProof="1" smtClean="0">
                <a:solidFill>
                  <a:srgbClr val="FBEEE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100" b="1" noProof="1">
              <a:solidFill>
                <a:srgbClr val="FBEEE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3074" name="Picture 2" descr="D:\Desktop\Course\ash-icons-vectors-644451_128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3412" y="4267200"/>
            <a:ext cx="1267539" cy="1712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93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bg-BG" dirty="0" smtClean="0">
                <a:sym typeface="Wingdings" panose="05000000000000000000" pitchFamily="2" charset="2"/>
              </a:rPr>
              <a:t>Резултати от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приемен изпит</a:t>
            </a:r>
          </a:p>
          <a:p>
            <a:pPr lvl="1"/>
            <a:r>
              <a:rPr lang="bg-BG" dirty="0" smtClean="0">
                <a:sym typeface="Wingdings" panose="05000000000000000000" pitchFamily="2" charset="2"/>
              </a:rPr>
              <a:t>Резултат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&gt;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 5.00</a:t>
            </a:r>
            <a:endParaRPr lang="bg-BG" dirty="0" smtClean="0">
              <a:sym typeface="Wingdings" panose="05000000000000000000" pitchFamily="2" charset="2"/>
            </a:endParaRPr>
          </a:p>
          <a:p>
            <a:pPr lvl="2"/>
            <a:r>
              <a:rPr lang="bg-BG" dirty="0" smtClean="0"/>
              <a:t>Препоръчва се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Technologies Module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(интезивна група)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bg-BG" dirty="0" smtClean="0"/>
              <a:t>Резултат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 5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.0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0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2"/>
            <a:r>
              <a:rPr lang="bg-BG" dirty="0" smtClean="0">
                <a:sym typeface="Wingdings" panose="05000000000000000000" pitchFamily="2" charset="2"/>
              </a:rPr>
              <a:t>Препоръчва се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Technologies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Module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(разширена група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lvl="1"/>
            <a:r>
              <a:rPr lang="bg-BG" dirty="0"/>
              <a:t>Резултат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.0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0</a:t>
            </a:r>
          </a:p>
          <a:p>
            <a:pPr lvl="2"/>
            <a:r>
              <a:rPr lang="bg-BG" dirty="0" smtClean="0">
                <a:sym typeface="Wingdings" panose="05000000000000000000" pitchFamily="2" charset="2"/>
              </a:rPr>
              <a:t>Повтаряне на курса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Programming Basics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Резултати от приемен изпит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6377" y="4114800"/>
            <a:ext cx="2438611" cy="243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2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sz="3600" dirty="0" smtClean="0"/>
              <a:t>Присъствено обучение</a:t>
            </a:r>
            <a:endParaRPr lang="en-US" sz="3600" dirty="0" smtClean="0"/>
          </a:p>
          <a:p>
            <a:pPr lvl="1"/>
            <a:r>
              <a:rPr lang="bg-BG" dirty="0"/>
              <a:t>И</a:t>
            </a:r>
            <a:r>
              <a:rPr lang="bg-BG" dirty="0" smtClean="0"/>
              <a:t>зпит</a:t>
            </a:r>
            <a:r>
              <a:rPr lang="en-US" dirty="0" smtClean="0"/>
              <a:t> – </a:t>
            </a:r>
            <a:r>
              <a:rPr lang="bg-BG" dirty="0" smtClean="0">
                <a:latin typeface="Consolas" pitchFamily="49" charset="0"/>
              </a:rPr>
              <a:t>80%</a:t>
            </a:r>
            <a:endParaRPr lang="en-US" dirty="0"/>
          </a:p>
          <a:p>
            <a:pPr lvl="1"/>
            <a:r>
              <a:rPr lang="bg-BG" dirty="0"/>
              <a:t>Работа с ментор </a:t>
            </a:r>
            <a:r>
              <a:rPr lang="bg-BG" dirty="0" smtClean="0"/>
              <a:t>– 10%</a:t>
            </a:r>
            <a:endParaRPr lang="en-US" dirty="0"/>
          </a:p>
          <a:p>
            <a:pPr lvl="1"/>
            <a:r>
              <a:rPr lang="bg-BG" dirty="0"/>
              <a:t>Домашни</a:t>
            </a:r>
            <a:r>
              <a:rPr lang="en-US" dirty="0"/>
              <a:t> – </a:t>
            </a:r>
            <a:r>
              <a:rPr lang="bg-BG" dirty="0" smtClean="0">
                <a:latin typeface="Consolas" pitchFamily="49" charset="0"/>
              </a:rPr>
              <a:t>10</a:t>
            </a:r>
            <a:r>
              <a:rPr lang="en-US" dirty="0" smtClean="0"/>
              <a:t>%</a:t>
            </a:r>
            <a:endParaRPr lang="en-US" dirty="0"/>
          </a:p>
          <a:p>
            <a:r>
              <a:rPr lang="bg-BG" dirty="0" smtClean="0"/>
              <a:t>Онлайн обучение</a:t>
            </a:r>
            <a:endParaRPr lang="en-US" dirty="0" smtClean="0"/>
          </a:p>
          <a:p>
            <a:pPr lvl="1"/>
            <a:r>
              <a:rPr lang="bg-BG" dirty="0"/>
              <a:t>И</a:t>
            </a:r>
            <a:r>
              <a:rPr lang="bg-BG" dirty="0" smtClean="0"/>
              <a:t>зпит</a:t>
            </a:r>
            <a:r>
              <a:rPr lang="en-US" dirty="0" smtClean="0"/>
              <a:t> – 100%</a:t>
            </a:r>
          </a:p>
          <a:p>
            <a:r>
              <a:rPr lang="bg-BG" dirty="0" smtClean="0"/>
              <a:t>Активност </a:t>
            </a:r>
            <a:r>
              <a:rPr lang="bg-BG" dirty="0"/>
              <a:t>във форума</a:t>
            </a:r>
            <a:r>
              <a:rPr lang="en-US" dirty="0"/>
              <a:t> – </a:t>
            </a:r>
            <a:r>
              <a:rPr lang="bg-BG" dirty="0"/>
              <a:t>бонус до</a:t>
            </a:r>
            <a:r>
              <a:rPr lang="en-US" dirty="0"/>
              <a:t>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10</a:t>
            </a:r>
            <a:r>
              <a:rPr lang="en-US" dirty="0" smtClean="0"/>
              <a:t>%</a:t>
            </a:r>
            <a:endParaRPr lang="bg-BG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Система за оценяване в курса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61398" y="4086224"/>
            <a:ext cx="3243214" cy="217204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261398" y="1419224"/>
            <a:ext cx="3243214" cy="229990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www.gladstonebrookes.co.uk/wp-content/uploads/2013/10/credit-score-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81864">
            <a:off x="4862917" y="3401394"/>
            <a:ext cx="2770844" cy="151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263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D:\Desktop\Course\18026-C-Java_boo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20" y="2328864"/>
            <a:ext cx="2592865" cy="3761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0612" y="1900001"/>
            <a:ext cx="7086600" cy="820600"/>
          </a:xfrm>
        </p:spPr>
        <p:txBody>
          <a:bodyPr/>
          <a:lstStyle/>
          <a:p>
            <a:pPr algn="r"/>
            <a:r>
              <a:rPr lang="bg-BG" dirty="0" smtClean="0"/>
              <a:t>Ресурси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622412" y="2862680"/>
            <a:ext cx="7924800" cy="719034"/>
          </a:xfrm>
        </p:spPr>
        <p:txBody>
          <a:bodyPr/>
          <a:lstStyle/>
          <a:p>
            <a:pPr algn="r"/>
            <a:r>
              <a:rPr lang="bg-BG" dirty="0" smtClean="0"/>
              <a:t>Какво ни трябва за курса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2412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3188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9413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246812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94612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9879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551718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49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bg-BG" dirty="0" smtClean="0"/>
              <a:t>Цели на курса</a:t>
            </a:r>
            <a:endParaRPr lang="en-US" dirty="0"/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bg-BG" dirty="0" smtClean="0"/>
              <a:t>Учебна програма</a:t>
            </a:r>
            <a:endParaRPr lang="en-US" dirty="0"/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bg-BG" dirty="0" smtClean="0"/>
              <a:t>Преподаватели</a:t>
            </a:r>
            <a:endParaRPr lang="en-US" dirty="0"/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bg-BG" dirty="0" smtClean="0"/>
              <a:t>Изпити</a:t>
            </a:r>
            <a:r>
              <a:rPr lang="en-US" dirty="0" smtClean="0"/>
              <a:t> </a:t>
            </a:r>
            <a:r>
              <a:rPr lang="bg-BG" dirty="0" smtClean="0"/>
              <a:t>и оценяване</a:t>
            </a:r>
            <a:endParaRPr lang="en-US" dirty="0"/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bg-BG" dirty="0" smtClean="0"/>
              <a:t>Учебни ресурси</a:t>
            </a:r>
            <a:endParaRPr lang="en-US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Съдържание</a:t>
            </a:r>
            <a:endParaRPr lang="bg-B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211" y="1624512"/>
            <a:ext cx="3429001" cy="4421449"/>
          </a:xfrm>
          <a:prstGeom prst="rect">
            <a:avLst/>
          </a:prstGeom>
        </p:spPr>
      </p:pic>
      <p:pic>
        <p:nvPicPr>
          <p:cNvPr id="1026" name="Picture 2" descr="D:\Downloads\ash-icons-vectors-644451_128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24" y="1371600"/>
            <a:ext cx="1680338" cy="227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Desktop\Course\intellij-idea-logo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825" y="3962400"/>
            <a:ext cx="1598083" cy="19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Официален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сайт</a:t>
            </a:r>
            <a:r>
              <a:rPr lang="bg-BG" dirty="0" smtClean="0"/>
              <a:t> на курса "Основи на програмирането"</a:t>
            </a:r>
            <a:r>
              <a:rPr lang="en-US" dirty="0" smtClean="0"/>
              <a:t>:</a:t>
            </a:r>
            <a:endParaRPr lang="en-US" dirty="0"/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bg-BG" sz="3200" dirty="0" smtClean="0"/>
              <a:t>Влизайте редовно във </a:t>
            </a:r>
            <a:r>
              <a:rPr lang="bg-BG" sz="3200" dirty="0" smtClean="0">
                <a:solidFill>
                  <a:schemeClr val="tx2">
                    <a:lumMod val="75000"/>
                  </a:schemeClr>
                </a:solidFill>
              </a:rPr>
              <a:t>форума на </a:t>
            </a:r>
            <a:r>
              <a:rPr lang="bg-BG" sz="3200" noProof="1" smtClean="0">
                <a:solidFill>
                  <a:schemeClr val="tx2">
                    <a:lumMod val="75000"/>
                  </a:schemeClr>
                </a:solidFill>
              </a:rPr>
              <a:t>СофтУни</a:t>
            </a:r>
            <a:r>
              <a:rPr lang="en-US" sz="3200" dirty="0" smtClean="0"/>
              <a:t>:</a:t>
            </a:r>
            <a:endParaRPr lang="en-US" sz="3200" dirty="0"/>
          </a:p>
          <a:p>
            <a:pPr lvl="1"/>
            <a:r>
              <a:rPr lang="bg-BG" dirty="0" smtClean="0"/>
              <a:t>Обсъждайте задачите с колеги</a:t>
            </a:r>
            <a:endParaRPr lang="en-US" dirty="0"/>
          </a:p>
          <a:p>
            <a:pPr lvl="1"/>
            <a:r>
              <a:rPr lang="bg-BG" dirty="0" smtClean="0"/>
              <a:t>Намирайте решения на всички задачи</a:t>
            </a:r>
            <a:endParaRPr lang="en-US" dirty="0"/>
          </a:p>
          <a:p>
            <a:pPr lvl="1"/>
            <a:r>
              <a:rPr lang="bg-BG" dirty="0" smtClean="0"/>
              <a:t>Споделяйте код / решения / идеи / проблеми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Сайт на курса и материали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702412" y="1924966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https://softuni.bg/courses/programming-basics/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02412" y="5627710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4"/>
              </a:rPr>
              <a:t>http</a:t>
            </a:r>
            <a:r>
              <a:rPr lang="en-US" sz="26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4"/>
              </a:rPr>
              <a:t>s</a:t>
            </a:r>
            <a:r>
              <a:rPr lang="en-US" sz="2600" b="1" noProof="1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4"/>
              </a:rPr>
              <a:t>://softuni.bg/forum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3076" name="Picture 4" descr="http://4.bp.blogspot.com/-R95GJkpNPXU/VYH9TrrULlI/AAAAAAAAAvM/WzviYWclrQY/s1600/Forum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2218" y="3124200"/>
            <a:ext cx="1968388" cy="196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144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Всички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слайдове</a:t>
            </a:r>
            <a:r>
              <a:rPr lang="en-US" dirty="0" smtClean="0"/>
              <a:t>,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видео</a:t>
            </a:r>
            <a:r>
              <a:rPr lang="en-US" dirty="0" smtClean="0"/>
              <a:t>,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домашни</a:t>
            </a:r>
            <a:r>
              <a:rPr lang="en-US" dirty="0" smtClean="0"/>
              <a:t>,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проекти </a:t>
            </a:r>
            <a:r>
              <a:rPr lang="bg-BG" dirty="0" smtClean="0"/>
              <a:t>и други материали са отворени с публичен достъп</a:t>
            </a:r>
            <a:endParaRPr lang="en-US" dirty="0" smtClean="0"/>
          </a:p>
          <a:p>
            <a:pPr lvl="1"/>
            <a:r>
              <a:rPr lang="bg-BG" dirty="0" smtClean="0"/>
              <a:t>Посетете сайта на вашия курс, за да ги изтеглите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Слайдове, видео, домашни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432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6812" y="1251696"/>
            <a:ext cx="9296400" cy="4463303"/>
          </a:xfrm>
        </p:spPr>
        <p:txBody>
          <a:bodyPr anchor="ctr" anchorCtr="0">
            <a:noAutofit/>
          </a:bodyPr>
          <a:lstStyle/>
          <a:p>
            <a:pPr>
              <a:buNone/>
            </a:pPr>
            <a:r>
              <a:rPr lang="bg-BG" dirty="0" smtClean="0"/>
              <a:t>Учебник по основи на програмирането</a:t>
            </a:r>
            <a:endParaRPr lang="en-US" dirty="0" smtClean="0"/>
          </a:p>
          <a:p>
            <a:pPr marL="533400" lvl="1" indent="-266700"/>
            <a:r>
              <a:rPr lang="en-US" dirty="0" smtClean="0"/>
              <a:t>"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Въведение в програмирането със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</a:t>
            </a:r>
            <a:r>
              <a:rPr lang="en-US" dirty="0" smtClean="0"/>
              <a:t>", </a:t>
            </a:r>
            <a:r>
              <a:rPr lang="bg-BG" dirty="0" smtClean="0"/>
              <a:t>Светлин Наков и колектив</a:t>
            </a:r>
            <a:r>
              <a:rPr lang="en-US" dirty="0" smtClean="0"/>
              <a:t>, 2015, </a:t>
            </a:r>
            <a:r>
              <a:rPr lang="en-US" dirty="0"/>
              <a:t>ISBN 9789544005276</a:t>
            </a:r>
            <a:endParaRPr lang="en-US" dirty="0" smtClean="0"/>
          </a:p>
          <a:p>
            <a:pPr marL="533400" lvl="1" indent="-266700"/>
            <a:r>
              <a:rPr lang="bg-BG" dirty="0" smtClean="0"/>
              <a:t>Налични са българска и английска версия</a:t>
            </a:r>
            <a:r>
              <a:rPr lang="en-US" dirty="0" smtClean="0"/>
              <a:t> (</a:t>
            </a:r>
            <a:r>
              <a:rPr lang="bg-BG" dirty="0" smtClean="0"/>
              <a:t>в </a:t>
            </a:r>
            <a:r>
              <a:rPr lang="en-US" dirty="0" smtClean="0"/>
              <a:t>PDF,</a:t>
            </a:r>
            <a:r>
              <a:rPr lang="bg-BG" dirty="0" smtClean="0"/>
              <a:t> </a:t>
            </a:r>
            <a:r>
              <a:rPr lang="en-US" dirty="0" smtClean="0"/>
              <a:t>HTML, </a:t>
            </a:r>
            <a:r>
              <a:rPr lang="en-US" noProof="1" smtClean="0"/>
              <a:t>ePub</a:t>
            </a:r>
            <a:r>
              <a:rPr lang="bg-BG" noProof="1" smtClean="0"/>
              <a:t>, </a:t>
            </a:r>
            <a:r>
              <a:rPr lang="en-US" noProof="1" smtClean="0"/>
              <a:t>Kindle</a:t>
            </a:r>
            <a:r>
              <a:rPr lang="bg-BG" dirty="0" smtClean="0"/>
              <a:t> и други формати</a:t>
            </a:r>
            <a:r>
              <a:rPr lang="en-US" dirty="0" smtClean="0"/>
              <a:t>)</a:t>
            </a:r>
            <a:endParaRPr lang="en-US" dirty="0"/>
          </a:p>
          <a:p>
            <a:pPr marL="533400" lvl="1" indent="-266700"/>
            <a:r>
              <a:rPr lang="bg-BG" dirty="0" smtClean="0"/>
              <a:t>Свободно изтегляне от</a:t>
            </a:r>
            <a:r>
              <a:rPr lang="en-US" dirty="0" smtClean="0"/>
              <a:t>: </a:t>
            </a:r>
            <a:r>
              <a:rPr lang="en-US" dirty="0" smtClean="0">
                <a:hlinkClick r:id="rId2"/>
              </a:rPr>
              <a:t>introprogramming.info</a:t>
            </a:r>
            <a:endParaRPr lang="bg-BG" dirty="0" smtClean="0"/>
          </a:p>
          <a:p>
            <a:pPr marL="533400" lvl="1" indent="-266700"/>
            <a:r>
              <a:rPr lang="bg-BG" dirty="0" smtClean="0"/>
              <a:t>Хартиено копие </a:t>
            </a:r>
            <a:r>
              <a:rPr lang="bg-BG" dirty="0" smtClean="0">
                <a:sym typeface="Wingdings" panose="05000000000000000000" pitchFamily="2" charset="2"/>
              </a:rPr>
              <a:t> попитайте в </a:t>
            </a:r>
            <a:r>
              <a:rPr lang="bg-BG" noProof="1" smtClean="0">
                <a:sym typeface="Wingdings" panose="05000000000000000000" pitchFamily="2" charset="2"/>
              </a:rPr>
              <a:t>СофтУни</a:t>
            </a:r>
            <a:endParaRPr lang="en-US" dirty="0" smtClean="0">
              <a:hlinkClick r:id="rId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Книга "Въведение в програмирането със </a:t>
            </a:r>
            <a:r>
              <a:rPr lang="en-US" dirty="0" smtClean="0"/>
              <a:t>Java</a:t>
            </a:r>
            <a:r>
              <a:rPr lang="bg-BG" dirty="0" smtClean="0"/>
              <a:t>"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334412" y="5964000"/>
            <a:ext cx="11520000" cy="665400"/>
          </a:xfrm>
          <a:prstGeom prst="rect">
            <a:avLst/>
          </a:prstGeom>
        </p:spPr>
        <p:txBody>
          <a:bodyPr/>
          <a:lstStyle/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bg-BG" sz="3200" dirty="0" smtClean="0"/>
              <a:t>В курса се обхващат първите 6 глави (до цикли)</a:t>
            </a:r>
            <a:endParaRPr lang="en-US" sz="3200" dirty="0"/>
          </a:p>
        </p:txBody>
      </p:sp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23" y="3581400"/>
            <a:ext cx="1444289" cy="2057400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</p:spPr>
      </p:pic>
      <p:pic>
        <p:nvPicPr>
          <p:cNvPr id="3074" name="Picture 2" descr="D:\Desktop\Course\18026-C-Java_book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036" y="1295400"/>
            <a:ext cx="1418061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162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bg-BG" dirty="0" smtClean="0"/>
              <a:t>Софтуер за обучението в настоящия курс</a:t>
            </a:r>
            <a:r>
              <a:rPr lang="en-US" dirty="0" smtClean="0"/>
              <a:t>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Microsoft Windows (Win 10 / Win 8.1 / Win8 / Win7)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IntelliJ IDEA 2016 Community</a:t>
            </a:r>
            <a:r>
              <a:rPr lang="bg-BG" dirty="0" smtClean="0"/>
              <a:t> </a:t>
            </a:r>
            <a:r>
              <a:rPr lang="en-US" dirty="0"/>
              <a:t>(</a:t>
            </a:r>
            <a:r>
              <a:rPr lang="bg-BG" dirty="0"/>
              <a:t>за </a:t>
            </a:r>
            <a:r>
              <a:rPr lang="en-US" dirty="0"/>
              <a:t>Mac,</a:t>
            </a:r>
            <a:r>
              <a:rPr lang="bg-BG" dirty="0"/>
              <a:t> </a:t>
            </a:r>
            <a:r>
              <a:rPr lang="en-US" dirty="0"/>
              <a:t>Linux</a:t>
            </a:r>
            <a:r>
              <a:rPr lang="bg-BG" dirty="0"/>
              <a:t> и </a:t>
            </a:r>
            <a:r>
              <a:rPr lang="en-US" dirty="0"/>
              <a:t>Windows</a:t>
            </a:r>
            <a:r>
              <a:rPr lang="en-US" dirty="0" smtClean="0"/>
              <a:t>)</a:t>
            </a:r>
          </a:p>
          <a:p>
            <a:pPr lvl="1">
              <a:lnSpc>
                <a:spcPct val="110000"/>
              </a:lnSpc>
            </a:pPr>
            <a:r>
              <a:rPr lang="bg-BG" dirty="0" smtClean="0"/>
              <a:t>Алтернативи: </a:t>
            </a:r>
            <a:r>
              <a:rPr lang="en-US" dirty="0" smtClean="0"/>
              <a:t>Eclipse (</a:t>
            </a:r>
            <a:r>
              <a:rPr lang="bg-BG" dirty="0" smtClean="0"/>
              <a:t>за </a:t>
            </a:r>
            <a:r>
              <a:rPr lang="en-US" dirty="0" smtClean="0"/>
              <a:t>Mac,</a:t>
            </a:r>
            <a:r>
              <a:rPr lang="bg-BG" dirty="0" smtClean="0"/>
              <a:t> </a:t>
            </a:r>
            <a:r>
              <a:rPr lang="en-US" dirty="0" smtClean="0"/>
              <a:t>Linux</a:t>
            </a:r>
            <a:r>
              <a:rPr lang="bg-BG" dirty="0" smtClean="0"/>
              <a:t> и </a:t>
            </a:r>
            <a:r>
              <a:rPr lang="en-US" dirty="0" smtClean="0"/>
              <a:t>Windows)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Препоръчителен софтуер</a:t>
            </a:r>
            <a:endParaRPr lang="en-US" dirty="0"/>
          </a:p>
        </p:txBody>
      </p:sp>
      <p:pic>
        <p:nvPicPr>
          <p:cNvPr id="4098" name="Picture 2" descr="D:\Desktop\Course\logo_intellij_ide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12" y="5080796"/>
            <a:ext cx="5136020" cy="1091404"/>
          </a:xfrm>
          <a:prstGeom prst="rect">
            <a:avLst/>
          </a:prstGeom>
          <a:noFill/>
          <a:ln w="66675" cap="rnd" cmpd="sng">
            <a:solidFill>
              <a:schemeClr val="tx1"/>
            </a:solidFill>
            <a:prstDash val="solid"/>
            <a:round/>
          </a:ln>
        </p:spPr>
      </p:pic>
      <p:pic>
        <p:nvPicPr>
          <p:cNvPr id="4099" name="Picture 3" descr="D:\Desktop\Course\eclipse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0213" y="4433793"/>
            <a:ext cx="4244500" cy="238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467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Основи на програмирето – </a:t>
            </a:r>
            <a:r>
              <a:rPr lang="bg-BG" dirty="0"/>
              <a:t>откриване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://softuni.bg/courses/programming-basics</a:t>
            </a:r>
            <a:r>
              <a:rPr lang="en-US" dirty="0" smtClean="0">
                <a:hlinkClick r:id="rId3"/>
              </a:rPr>
              <a:t>/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98812" y="1305705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4212" y="1316222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13" name="Picture 12">
            <a:hlinkClick r:id="rId22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7684119" y="2709374"/>
            <a:ext cx="2097840" cy="932890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2911777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bg-BG" dirty="0" smtClean="0"/>
              <a:t>Представяне на менторите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40680"/>
            <a:ext cx="8938472" cy="688256"/>
          </a:xfrm>
        </p:spPr>
        <p:txBody>
          <a:bodyPr/>
          <a:lstStyle/>
          <a:p>
            <a:r>
              <a:rPr lang="bg-BG" dirty="0" smtClean="0"/>
              <a:t>Всички в залата си избират ментор</a:t>
            </a:r>
            <a:endParaRPr lang="en-US" dirty="0"/>
          </a:p>
        </p:txBody>
      </p:sp>
      <p:pic>
        <p:nvPicPr>
          <p:cNvPr id="1028" name="Picture 4" descr="http://ibnamoo.com/wp-content/uploads/2015/05/ment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1724" y="762000"/>
            <a:ext cx="5029200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jomcdermott.files.wordpress.com/2012/07/ppp_prd_087_3d_people-coope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2104608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thepersonalbrandprofessor.com/wp-content/uploads/2014/09/Mentoring-Pic-1.jp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012" y="1828800"/>
            <a:ext cx="2534203" cy="2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185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bg-BG" dirty="0" smtClean="0"/>
              <a:t>Настоящият курс </a:t>
            </a:r>
            <a:r>
              <a:rPr lang="en-US" dirty="0" smtClean="0"/>
              <a:t>(</a:t>
            </a:r>
            <a:r>
              <a:rPr lang="bg-BG" dirty="0" smtClean="0"/>
              <a:t>слайдове</a:t>
            </a:r>
            <a:r>
              <a:rPr lang="en-US" dirty="0" smtClean="0"/>
              <a:t>, </a:t>
            </a:r>
            <a:r>
              <a:rPr lang="bg-BG" dirty="0" smtClean="0"/>
              <a:t>примери</a:t>
            </a:r>
            <a:r>
              <a:rPr lang="en-US" dirty="0" smtClean="0"/>
              <a:t>, </a:t>
            </a:r>
            <a:r>
              <a:rPr lang="bg-BG" dirty="0" smtClean="0"/>
              <a:t>видео</a:t>
            </a:r>
            <a:r>
              <a:rPr lang="en-US" dirty="0" smtClean="0"/>
              <a:t>, </a:t>
            </a:r>
            <a:r>
              <a:rPr lang="bg-BG" dirty="0" smtClean="0"/>
              <a:t>задачи и др.</a:t>
            </a:r>
            <a:r>
              <a:rPr lang="en-US" dirty="0" smtClean="0"/>
              <a:t>)</a:t>
            </a:r>
            <a:r>
              <a:rPr lang="bg-BG" dirty="0" smtClean="0"/>
              <a:t> се разпространяват под свободен лиценз </a:t>
            </a:r>
            <a:r>
              <a:rPr lang="en-US" dirty="0" smtClean="0"/>
              <a:t>"</a:t>
            </a:r>
            <a:r>
              <a:rPr lang="en-US" dirty="0" smtClean="0">
                <a:hlinkClick r:id="rId3"/>
              </a:rPr>
              <a:t>Creative </a:t>
            </a:r>
            <a:r>
              <a:rPr lang="en-US" dirty="0">
                <a:hlinkClick r:id="rId3"/>
              </a:rPr>
              <a:t>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</a:t>
            </a:r>
            <a:r>
              <a:rPr lang="en-US" dirty="0" smtClean="0">
                <a:hlinkClick r:id="rId3"/>
              </a:rPr>
              <a:t>International</a:t>
            </a:r>
            <a:r>
              <a:rPr lang="en-US" dirty="0" smtClean="0"/>
              <a:t>"</a:t>
            </a:r>
            <a:endParaRPr lang="bg-BG" dirty="0" smtClean="0"/>
          </a:p>
          <a:p>
            <a:endParaRPr lang="bg-BG" sz="2400" dirty="0"/>
          </a:p>
          <a:p>
            <a:endParaRPr lang="bg-BG" sz="2400" dirty="0" smtClean="0"/>
          </a:p>
          <a:p>
            <a:endParaRPr lang="bg-BG" sz="2400" dirty="0" smtClean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bg-BG" sz="2400" dirty="0" smtClean="0"/>
              <a:t>Благодарности</a:t>
            </a:r>
            <a:r>
              <a:rPr lang="en-US" sz="2400" dirty="0" smtClean="0"/>
              <a:t>: </a:t>
            </a:r>
            <a:r>
              <a:rPr lang="bg-BG" sz="2400" dirty="0" smtClean="0"/>
              <a:t>настоящият материал може да съдържа части от следните източници</a:t>
            </a:r>
            <a:endParaRPr lang="en-US" sz="2400" dirty="0" smtClean="0"/>
          </a:p>
          <a:p>
            <a:pPr lvl="1"/>
            <a:r>
              <a:rPr lang="bg-BG" sz="2000" dirty="0" smtClean="0"/>
              <a:t>Книга </a:t>
            </a:r>
            <a:r>
              <a:rPr lang="en-US" sz="2000" dirty="0" smtClean="0"/>
              <a:t>"</a:t>
            </a:r>
            <a:r>
              <a:rPr lang="bg-BG" sz="2000" dirty="0" smtClean="0">
                <a:hlinkClick r:id="rId4"/>
              </a:rPr>
              <a:t>Основи на програмирането със Java</a:t>
            </a:r>
            <a:r>
              <a:rPr lang="en-US" sz="2000" dirty="0" smtClean="0">
                <a:hlinkClick r:id="rId5"/>
              </a:rPr>
              <a:t>"</a:t>
            </a:r>
            <a:r>
              <a:rPr lang="bg-BG" sz="2000" dirty="0" smtClean="0"/>
              <a:t> от Светлин Наков и колектив с лиценз</a:t>
            </a:r>
            <a:r>
              <a:rPr lang="en-US" sz="2000" dirty="0" smtClean="0"/>
              <a:t> </a:t>
            </a:r>
            <a:r>
              <a:rPr lang="en-US" sz="2000" dirty="0" smtClean="0">
                <a:hlinkClick r:id="rId6"/>
              </a:rPr>
              <a:t>CC-BY-SA</a:t>
            </a:r>
            <a:endParaRPr lang="bg-BG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Лиценз</a:t>
            </a:r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462620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04426" y="103188"/>
            <a:ext cx="8869723" cy="936625"/>
          </a:xfrm>
        </p:spPr>
        <p:txBody>
          <a:bodyPr>
            <a:normAutofit/>
          </a:bodyPr>
          <a:lstStyle/>
          <a:p>
            <a:r>
              <a:rPr lang="bg-BG" dirty="0" smtClean="0"/>
              <a:t>Безплатни обучения в </a:t>
            </a:r>
            <a:r>
              <a:rPr lang="bg-BG" noProof="1" smtClean="0"/>
              <a:t>СофтУни</a:t>
            </a:r>
            <a:endParaRPr lang="bg-BG" noProof="1"/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27012" y="1039813"/>
            <a:ext cx="9429532" cy="56388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bg-BG" sz="3200" dirty="0" smtClean="0"/>
              <a:t>Фондация "Софтуерен университет" </a:t>
            </a:r>
            <a:r>
              <a:rPr lang="en-US" sz="3200" dirty="0" smtClean="0"/>
              <a:t>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bg-BG" sz="3200" dirty="0" smtClean="0"/>
              <a:t>Софтуерен университет </a:t>
            </a:r>
            <a:r>
              <a:rPr lang="en-US" sz="3200" dirty="0" smtClean="0"/>
              <a:t>– </a:t>
            </a:r>
            <a:r>
              <a:rPr lang="bg-BG" sz="3200" dirty="0" smtClean="0"/>
              <a:t>качествено образование, професия и работа за софтуерни инженери</a:t>
            </a:r>
            <a:endParaRPr lang="en-US" sz="3200" dirty="0"/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bg-BG" noProof="1" smtClean="0"/>
              <a:t>СофтУни</a:t>
            </a:r>
            <a:r>
              <a:rPr lang="bg-BG" dirty="0" smtClean="0"/>
              <a:t> </a:t>
            </a:r>
            <a:r>
              <a:rPr lang="en-US" dirty="0" smtClean="0"/>
              <a:t>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 smtClean="0">
                <a:hlinkClick r:id="rId5"/>
              </a:rPr>
              <a:t>facebook.com/SoftwareUniversity</a:t>
            </a:r>
            <a:endParaRPr lang="en-US" sz="2900" noProof="1" smtClean="0"/>
          </a:p>
          <a:p>
            <a:pPr marL="377887" lvl="1" indent="0">
              <a:lnSpc>
                <a:spcPct val="100000"/>
              </a:lnSpc>
              <a:buNone/>
              <a:tabLst>
                <a:tab pos="282575" algn="l"/>
              </a:tabLst>
            </a:pP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bg-BG" noProof="1" smtClean="0"/>
              <a:t>СофтУни форуми</a:t>
            </a:r>
            <a:r>
              <a:rPr lang="en-US" noProof="1" smtClean="0"/>
              <a:t>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510966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8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129404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10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3202" y="4651500"/>
            <a:ext cx="970156" cy="965726"/>
          </a:xfrm>
          <a:prstGeom prst="rect">
            <a:avLst/>
          </a:prstGeom>
        </p:spPr>
      </p:pic>
      <p:pic>
        <p:nvPicPr>
          <p:cNvPr id="14" name="Picture 13" descr="http://softuni.bg" title="Software University">
            <a:hlinkClick r:id="rId12" tooltip="Software University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268" y="1566110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32612" y="3213098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94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628" y="4900021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bg-BG" dirty="0" smtClean="0"/>
              <a:t>Основи на програмирането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83628" y="5712544"/>
            <a:ext cx="8938472" cy="688256"/>
          </a:xfrm>
        </p:spPr>
        <p:txBody>
          <a:bodyPr/>
          <a:lstStyle/>
          <a:p>
            <a:r>
              <a:rPr lang="bg-BG" dirty="0" smtClean="0"/>
              <a:t>Цели на курса и учебна програма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34992" y="990600"/>
            <a:ext cx="7825572" cy="3663127"/>
            <a:chOff x="998778" y="2709000"/>
            <a:chExt cx="7687634" cy="3510730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2" cstate="screen">
              <a:lum contrast="2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1" name="TextBox 10"/>
            <p:cNvSpPr txBox="1"/>
            <p:nvPr/>
          </p:nvSpPr>
          <p:spPr>
            <a:xfrm rot="21361232">
              <a:off x="1351433" y="2859760"/>
              <a:ext cx="7057330" cy="3133392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pPr algn="ctr"/>
              <a:r>
                <a:rPr lang="bg-BG" sz="128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Основови</a:t>
              </a:r>
            </a:p>
            <a:p>
              <a:pPr algn="ctr"/>
              <a:r>
                <a:rPr lang="bg-BG" sz="128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на</a:t>
              </a:r>
            </a:p>
            <a:p>
              <a:pPr algn="ctr"/>
              <a:r>
                <a:rPr lang="bg-BG" sz="128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програмирането </a:t>
              </a:r>
              <a:endParaRPr lang="en-US" sz="12800" b="1" dirty="0">
                <a:ln w="3175">
                  <a:solidFill>
                    <a:srgbClr val="FFFFFF">
                      <a:alpha val="50000"/>
                    </a:srgbClr>
                  </a:solidFill>
                  <a:prstDash val="solid"/>
                </a:ln>
                <a:solidFill>
                  <a:srgbClr val="645BCD">
                    <a:alpha val="49804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endParaRPr>
            </a:p>
          </p:txBody>
        </p:sp>
      </p:grpSp>
      <p:pic>
        <p:nvPicPr>
          <p:cNvPr id="1026" name="Picture 2" descr="http://files.softicons.com/download/application-icons/3d-cartoon-icons-by-deleket/png/256/Web%20Cod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412" y="177893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D:\Desktop\Course\java_dock_icon_by_excurse-d61mi0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19166">
            <a:off x="859164" y="1783364"/>
            <a:ext cx="1890143" cy="1890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776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bg-BG" dirty="0" smtClean="0"/>
              <a:t>Писане на прости команди</a:t>
            </a:r>
          </a:p>
          <a:p>
            <a:pPr>
              <a:lnSpc>
                <a:spcPct val="110000"/>
              </a:lnSpc>
            </a:pPr>
            <a:r>
              <a:rPr lang="bg-BG" dirty="0" smtClean="0"/>
              <a:t>Въвеждане и извеждане на числа</a:t>
            </a:r>
          </a:p>
          <a:p>
            <a:pPr>
              <a:lnSpc>
                <a:spcPct val="110000"/>
              </a:lnSpc>
            </a:pPr>
            <a:r>
              <a:rPr lang="bg-BG" dirty="0" smtClean="0"/>
              <a:t>Смятане с числа</a:t>
            </a:r>
          </a:p>
          <a:p>
            <a:pPr>
              <a:lnSpc>
                <a:spcPct val="110000"/>
              </a:lnSpc>
            </a:pPr>
            <a:r>
              <a:rPr lang="bg-BG" dirty="0" smtClean="0"/>
              <a:t>Проверки</a:t>
            </a:r>
          </a:p>
          <a:p>
            <a:pPr>
              <a:lnSpc>
                <a:spcPct val="110000"/>
              </a:lnSpc>
            </a:pPr>
            <a:r>
              <a:rPr lang="bg-BG" dirty="0" smtClean="0"/>
              <a:t>Повторения (цикли)</a:t>
            </a:r>
          </a:p>
          <a:p>
            <a:pPr>
              <a:lnSpc>
                <a:spcPct val="110000"/>
              </a:lnSpc>
            </a:pPr>
            <a:r>
              <a:rPr lang="bg-BG" dirty="0" smtClean="0"/>
              <a:t>Приемен изпит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Основи на програмирането в </a:t>
            </a:r>
            <a:r>
              <a:rPr lang="bg-BG" noProof="1" smtClean="0"/>
              <a:t>СофтУни</a:t>
            </a:r>
            <a:endParaRPr lang="bg-BG" noProof="1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7888" y="2724152"/>
            <a:ext cx="1981372" cy="1981372"/>
          </a:xfrm>
          <a:prstGeom prst="ellipse">
            <a:avLst/>
          </a:prstGeom>
          <a:ln>
            <a:solidFill>
              <a:schemeClr val="tx2">
                <a:lumMod val="75000"/>
                <a:alpha val="50196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0951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53001"/>
            <a:ext cx="11804822" cy="56684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dirty="0" smtClean="0"/>
              <a:t>Курсът „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Онсови на програмирането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"</a:t>
            </a:r>
            <a:r>
              <a:rPr lang="bg-BG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дава</a:t>
            </a:r>
            <a:r>
              <a:rPr lang="en-US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Първи стъпки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 smtClean="0"/>
              <a:t>в писането на код (</a:t>
            </a:r>
            <a:r>
              <a:rPr lang="en-US" dirty="0" smtClean="0"/>
              <a:t>coding):</a:t>
            </a:r>
          </a:p>
          <a:p>
            <a:pPr lvl="2">
              <a:lnSpc>
                <a:spcPct val="100000"/>
              </a:lnSpc>
            </a:pPr>
            <a:r>
              <a:rPr lang="bg-BG" dirty="0" smtClean="0"/>
              <a:t>Четене на данни и прости пресмятания</a:t>
            </a:r>
          </a:p>
          <a:p>
            <a:pPr lvl="2">
              <a:lnSpc>
                <a:spcPct val="100000"/>
              </a:lnSpc>
            </a:pPr>
            <a:r>
              <a:rPr lang="bg-BG" dirty="0" smtClean="0"/>
              <a:t>Работа с проверки и повторения (цикли)</a:t>
            </a:r>
          </a:p>
          <a:p>
            <a:pPr lvl="2">
              <a:lnSpc>
                <a:spcPct val="100000"/>
              </a:lnSpc>
            </a:pPr>
            <a:r>
              <a:rPr lang="bg-BG" dirty="0" smtClean="0"/>
              <a:t>Материалът е на ниво 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4-5 клас в училище</a:t>
            </a:r>
            <a:r>
              <a:rPr lang="bg-BG" dirty="0" smtClean="0"/>
              <a:t>!</a:t>
            </a:r>
            <a:endParaRPr lang="en-US" dirty="0" smtClean="0"/>
          </a:p>
          <a:p>
            <a:pPr lvl="2">
              <a:lnSpc>
                <a:spcPct val="100000"/>
              </a:lnSpc>
            </a:pPr>
            <a:r>
              <a:rPr lang="bg-BG" dirty="0" smtClean="0"/>
              <a:t>Работа с типове данни и променливи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Цели на курса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9037" y="1371600"/>
            <a:ext cx="2383175" cy="2514600"/>
          </a:xfrm>
          <a:prstGeom prst="roundRect">
            <a:avLst>
              <a:gd name="adj" fmla="val 1758"/>
            </a:avLst>
          </a:prstGeom>
        </p:spPr>
      </p:pic>
    </p:spTree>
    <p:extLst>
      <p:ext uri="{BB962C8B-B14F-4D97-AF65-F5344CB8AC3E}">
        <p14:creationId xmlns:p14="http://schemas.microsoft.com/office/powerpoint/2010/main" val="3095564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2913" indent="-442913">
              <a:lnSpc>
                <a:spcPct val="130000"/>
              </a:lnSpc>
              <a:buFont typeface="+mj-lt"/>
              <a:buAutoNum type="arabicPeriod"/>
            </a:pPr>
            <a:r>
              <a:rPr lang="ru-RU" dirty="0" smtClean="0"/>
              <a:t>Добре </a:t>
            </a:r>
            <a:r>
              <a:rPr lang="ru-RU" dirty="0"/>
              <a:t>дошли в </a:t>
            </a:r>
            <a:r>
              <a:rPr lang="ru-RU" dirty="0" smtClean="0"/>
              <a:t>СофтУни. Откриване </a:t>
            </a:r>
            <a:r>
              <a:rPr lang="ru-RU" dirty="0"/>
              <a:t>на </a:t>
            </a:r>
            <a:r>
              <a:rPr lang="ru-RU" dirty="0" smtClean="0"/>
              <a:t>курса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Първи </a:t>
            </a:r>
            <a:r>
              <a:rPr lang="ru-RU" dirty="0"/>
              <a:t>стъпки в </a:t>
            </a:r>
            <a:r>
              <a:rPr lang="ru-RU" dirty="0" smtClean="0"/>
              <a:t>програмирането – </a:t>
            </a:r>
            <a:r>
              <a:rPr lang="en-US" dirty="0" smtClean="0"/>
              <a:t>Java </a:t>
            </a:r>
            <a:r>
              <a:rPr lang="bg-BG" dirty="0" smtClean="0"/>
              <a:t>и </a:t>
            </a:r>
            <a:r>
              <a:rPr lang="en-US" dirty="0" smtClean="0"/>
              <a:t>IntelliJ IDEA</a:t>
            </a:r>
            <a:endParaRPr lang="ru-RU" dirty="0"/>
          </a:p>
          <a:p>
            <a:pPr marL="442913" indent="-442913">
              <a:lnSpc>
                <a:spcPct val="130000"/>
              </a:lnSpc>
              <a:buFont typeface="+mj-lt"/>
              <a:buAutoNum type="arabicPeriod"/>
            </a:pPr>
            <a:r>
              <a:rPr lang="ru-RU" dirty="0" smtClean="0"/>
              <a:t>Прости </a:t>
            </a:r>
            <a:r>
              <a:rPr lang="ru-RU" dirty="0"/>
              <a:t>пресмятания с числа</a:t>
            </a:r>
          </a:p>
          <a:p>
            <a:pPr marL="442913" indent="-442913">
              <a:lnSpc>
                <a:spcPct val="130000"/>
              </a:lnSpc>
              <a:buFont typeface="+mj-lt"/>
              <a:buAutoNum type="arabicPeriod"/>
            </a:pPr>
            <a:r>
              <a:rPr lang="ru-RU" dirty="0" smtClean="0"/>
              <a:t>Проверки (</a:t>
            </a:r>
            <a:r>
              <a:rPr lang="en-US" dirty="0" smtClean="0"/>
              <a:t>if </a:t>
            </a:r>
            <a:r>
              <a:rPr lang="bg-BG" dirty="0" smtClean="0"/>
              <a:t>конструкция)</a:t>
            </a:r>
            <a:endParaRPr lang="ru-RU" dirty="0"/>
          </a:p>
          <a:p>
            <a:pPr marL="442913" indent="-442913">
              <a:lnSpc>
                <a:spcPct val="130000"/>
              </a:lnSpc>
              <a:buFont typeface="+mj-lt"/>
              <a:buAutoNum type="arabicPeriod"/>
            </a:pPr>
            <a:r>
              <a:rPr lang="ru-RU" dirty="0" smtClean="0"/>
              <a:t>По-сложни проверки (вложени </a:t>
            </a:r>
            <a:r>
              <a:rPr lang="en-US" dirty="0" smtClean="0"/>
              <a:t>if)</a:t>
            </a:r>
          </a:p>
          <a:p>
            <a:pPr marL="442913" indent="-442913">
              <a:lnSpc>
                <a:spcPct val="130000"/>
              </a:lnSpc>
              <a:buFont typeface="+mj-lt"/>
              <a:buAutoNum type="arabicPeriod"/>
            </a:pPr>
            <a:r>
              <a:rPr lang="ru-RU" dirty="0" smtClean="0"/>
              <a:t>Повторения </a:t>
            </a:r>
            <a:r>
              <a:rPr lang="ru-RU" dirty="0"/>
              <a:t>(цикли</a:t>
            </a:r>
            <a:r>
              <a:rPr lang="ru-RU" dirty="0" smtClean="0"/>
              <a:t>)</a:t>
            </a:r>
            <a:endParaRPr lang="ru-R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Учебна програма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596" y="2914648"/>
            <a:ext cx="3804586" cy="327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64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2913" indent="-442913">
              <a:lnSpc>
                <a:spcPct val="130000"/>
              </a:lnSpc>
              <a:buFont typeface="+mj-lt"/>
              <a:buAutoNum type="arabicPeriod" startAt="6"/>
            </a:pPr>
            <a:r>
              <a:rPr lang="ru-RU" dirty="0"/>
              <a:t>Чертане на фигурки </a:t>
            </a:r>
            <a:r>
              <a:rPr lang="ru-RU" dirty="0" smtClean="0"/>
              <a:t>на конзолата с </a:t>
            </a:r>
            <a:r>
              <a:rPr lang="ru-RU" dirty="0"/>
              <a:t>цикли</a:t>
            </a:r>
          </a:p>
          <a:p>
            <a:pPr marL="442913" indent="-442913">
              <a:lnSpc>
                <a:spcPct val="130000"/>
              </a:lnSpc>
              <a:buFont typeface="+mj-lt"/>
              <a:buAutoNum type="arabicPeriod" startAt="6"/>
            </a:pPr>
            <a:r>
              <a:rPr lang="ru-RU" dirty="0"/>
              <a:t>Вложени цикли </a:t>
            </a:r>
            <a:r>
              <a:rPr lang="ru-RU" dirty="0" smtClean="0"/>
              <a:t>– </a:t>
            </a:r>
            <a:r>
              <a:rPr lang="bg-BG" dirty="0" smtClean="0"/>
              <a:t>решаване на </a:t>
            </a:r>
            <a:r>
              <a:rPr lang="ru-RU" dirty="0" smtClean="0"/>
              <a:t>задачи</a:t>
            </a:r>
            <a:endParaRPr lang="ru-RU" dirty="0"/>
          </a:p>
          <a:p>
            <a:pPr marL="442913" indent="-442913">
              <a:lnSpc>
                <a:spcPct val="130000"/>
              </a:lnSpc>
              <a:buFont typeface="+mj-lt"/>
              <a:buAutoNum type="arabicPeriod" startAt="6"/>
            </a:pPr>
            <a:r>
              <a:rPr lang="ru-RU" dirty="0"/>
              <a:t>Подготовка за </a:t>
            </a:r>
            <a:r>
              <a:rPr lang="ru-RU" dirty="0" smtClean="0"/>
              <a:t>приемен изпит</a:t>
            </a:r>
            <a:endParaRPr lang="ru-RU" dirty="0"/>
          </a:p>
          <a:p>
            <a:pPr marL="442913" indent="-442913">
              <a:lnSpc>
                <a:spcPct val="130000"/>
              </a:lnSpc>
              <a:buFont typeface="+mj-lt"/>
              <a:buAutoNum type="arabicPeriod" startAt="6"/>
            </a:pPr>
            <a:r>
              <a:rPr lang="ru-RU" dirty="0"/>
              <a:t>Практически </a:t>
            </a:r>
            <a:r>
              <a:rPr lang="ru-RU" dirty="0" smtClean="0"/>
              <a:t>приемен </a:t>
            </a:r>
            <a:r>
              <a:rPr lang="ru-RU" dirty="0"/>
              <a:t>изпит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Учебна програма</a:t>
            </a:r>
            <a:r>
              <a:rPr lang="en-US" dirty="0" smtClean="0"/>
              <a:t> (2)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596" y="2914648"/>
            <a:ext cx="3804586" cy="327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6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6748" y="5561152"/>
            <a:ext cx="8938472" cy="820600"/>
          </a:xfrm>
        </p:spPr>
        <p:txBody>
          <a:bodyPr/>
          <a:lstStyle/>
          <a:p>
            <a:r>
              <a:rPr lang="bg-BG" dirty="0" smtClean="0"/>
              <a:t>Преподаватели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36812" y="1219200"/>
            <a:ext cx="7315200" cy="3978194"/>
          </a:xfrm>
          <a:prstGeom prst="roundRect">
            <a:avLst>
              <a:gd name="adj" fmla="val 46773"/>
            </a:avLst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42111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7012" y="1143000"/>
            <a:ext cx="10628399" cy="548640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bg-BG" b="1" noProof="1">
                <a:solidFill>
                  <a:schemeClr val="tx2">
                    <a:lumMod val="75000"/>
                  </a:schemeClr>
                </a:solidFill>
              </a:rPr>
              <a:t>Иван Иванов</a:t>
            </a:r>
            <a:endParaRPr lang="en-US" b="1" noProof="1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bg-BG" dirty="0"/>
              <a:t>Топ студент в СофтУни</a:t>
            </a:r>
            <a:r>
              <a:rPr lang="en-US" dirty="0"/>
              <a:t> (201</a:t>
            </a:r>
            <a:r>
              <a:rPr lang="bg-BG" dirty="0"/>
              <a:t>5</a:t>
            </a:r>
            <a:r>
              <a:rPr lang="en-US" dirty="0" smtClean="0"/>
              <a:t>)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bg-BG" noProof="1"/>
              <a:t>Трейнър в СофтУни</a:t>
            </a:r>
          </a:p>
          <a:p>
            <a:pPr>
              <a:lnSpc>
                <a:spcPct val="100000"/>
              </a:lnSpc>
            </a:pP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</a:rPr>
              <a:t>Симеон Шейтанов</a:t>
            </a:r>
            <a:endParaRPr lang="en-US" b="1" noProof="1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bg-BG" dirty="0"/>
              <a:t>Топ студент в СофтУни</a:t>
            </a:r>
            <a:r>
              <a:rPr lang="en-US" dirty="0"/>
              <a:t> (201</a:t>
            </a:r>
            <a:r>
              <a:rPr lang="bg-BG" dirty="0"/>
              <a:t>5</a:t>
            </a:r>
            <a:r>
              <a:rPr lang="en-US" dirty="0" smtClean="0"/>
              <a:t>)</a:t>
            </a:r>
            <a:endParaRPr lang="bg-BG" dirty="0" smtClean="0"/>
          </a:p>
          <a:p>
            <a:pPr lvl="1">
              <a:lnSpc>
                <a:spcPct val="100000"/>
              </a:lnSpc>
            </a:pPr>
            <a:r>
              <a:rPr lang="bg-BG" noProof="1"/>
              <a:t>Трейнър </a:t>
            </a:r>
            <a:r>
              <a:rPr lang="bg-BG" noProof="1"/>
              <a:t>в </a:t>
            </a:r>
            <a:r>
              <a:rPr lang="bg-BG" noProof="1" smtClean="0"/>
              <a:t>СофтУни</a:t>
            </a:r>
          </a:p>
          <a:p>
            <a:pPr>
              <a:lnSpc>
                <a:spcPct val="100000"/>
              </a:lnSpc>
            </a:pPr>
            <a:r>
              <a:rPr lang="bg-BG" b="1" noProof="1">
                <a:solidFill>
                  <a:schemeClr val="tx2">
                    <a:lumMod val="75000"/>
                  </a:schemeClr>
                </a:solidFill>
              </a:rPr>
              <a:t>Николай </a:t>
            </a: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</a:rPr>
              <a:t>Рогчев</a:t>
            </a:r>
          </a:p>
          <a:p>
            <a:pPr lvl="1">
              <a:lnSpc>
                <a:spcPct val="100000"/>
              </a:lnSpc>
            </a:pPr>
            <a:r>
              <a:rPr lang="bg-BG" dirty="0"/>
              <a:t>Топ студент в СофтУни</a:t>
            </a:r>
            <a:r>
              <a:rPr lang="en-US" dirty="0"/>
              <a:t> (201</a:t>
            </a:r>
            <a:r>
              <a:rPr lang="bg-BG" dirty="0"/>
              <a:t>5</a:t>
            </a:r>
            <a:r>
              <a:rPr lang="en-US" dirty="0"/>
              <a:t>)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bg-BG" noProof="1"/>
              <a:t>Трейнър </a:t>
            </a:r>
            <a:r>
              <a:rPr lang="bg-BG" noProof="1"/>
              <a:t>в </a:t>
            </a:r>
            <a:r>
              <a:rPr lang="bg-BG" noProof="1" smtClean="0"/>
              <a:t>СофтУни</a:t>
            </a:r>
            <a:endParaRPr lang="bg-BG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Преподаватели</a:t>
            </a: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80412" y="1522041"/>
            <a:ext cx="1600200" cy="1237254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0412" y="5016328"/>
            <a:ext cx="1600200" cy="16002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07903" y="3200400"/>
            <a:ext cx="1145218" cy="151112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68156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4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1030</Words>
  <Application>Microsoft Office PowerPoint</Application>
  <PresentationFormat>Custom</PresentationFormat>
  <Paragraphs>235</Paragraphs>
  <Slides>27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1_SoftUni 16x9</vt:lpstr>
      <vt:lpstr>4_SoftUni 16x9</vt:lpstr>
      <vt:lpstr>Основи на програмирането</vt:lpstr>
      <vt:lpstr>Съдържание</vt:lpstr>
      <vt:lpstr>Основи на програмирането</vt:lpstr>
      <vt:lpstr>Основи на програмирането в СофтУни</vt:lpstr>
      <vt:lpstr>Цели на курса</vt:lpstr>
      <vt:lpstr>Учебна програма</vt:lpstr>
      <vt:lpstr>Учебна програма (2)</vt:lpstr>
      <vt:lpstr>Преподаватели</vt:lpstr>
      <vt:lpstr>Преподаватели</vt:lpstr>
      <vt:lpstr>Основи на програмирането</vt:lpstr>
      <vt:lpstr>Упражнения и домашни</vt:lpstr>
      <vt:lpstr>Упражнения и домашни (2)</vt:lpstr>
      <vt:lpstr>Практически изпит</vt:lpstr>
      <vt:lpstr>Система за онлайн оценяване </vt:lpstr>
      <vt:lpstr>Примерна изпитна задача</vt:lpstr>
      <vt:lpstr>Примерна изпитна задача – решение</vt:lpstr>
      <vt:lpstr>Резултати от приемен изпит</vt:lpstr>
      <vt:lpstr>Система за оценяване в курса</vt:lpstr>
      <vt:lpstr>Ресурси</vt:lpstr>
      <vt:lpstr>Сайт на курса и материали</vt:lpstr>
      <vt:lpstr>Слайдове, видео, домашни</vt:lpstr>
      <vt:lpstr>Книга "Въведение в програмирането със Java"</vt:lpstr>
      <vt:lpstr>Препоръчителен софтуер</vt:lpstr>
      <vt:lpstr>Основи на програмирето – откриване</vt:lpstr>
      <vt:lpstr>Представяне на менторите</vt:lpstr>
      <vt:lpstr>Лиценз</vt:lpstr>
      <vt:lpstr>Безплатни обучения в СофтУни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Кодиране за начинаещи - откриване на курса</dc:title>
  <dc:subject>Coding 101 Course</dc:subject>
  <dc:creator/>
  <cp:keywords>Sofware University, SoftUni, programming, coding, software development, education, training, course, курс, програмиране, кодене, кодиране, СофтУни</cp:keywords>
  <dc:description>https://softuni.bg/courses/programming-basics/</dc:description>
  <cp:lastModifiedBy/>
  <cp:revision>1</cp:revision>
  <dcterms:created xsi:type="dcterms:W3CDTF">2014-01-02T17:00:34Z</dcterms:created>
  <dcterms:modified xsi:type="dcterms:W3CDTF">2017-03-03T23:39:06Z</dcterms:modified>
  <cp:category>computer programming;programming;C#;програмиране;кодиране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